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800"/>
              <a:t>1Титульный слайд</a:t>
            </a:r>
          </a:p>
          <a:p>
            <a:pPr algn="ctr"/>
            <a:r>
              <a:rPr sz="2800"/>
              <a:t>**Безопасность в сети Интернет**</a:t>
            </a:r>
          </a:p>
          <a:p>
            <a:pPr algn="ctr"/>
            <a:r>
              <a:rPr sz="2800"/>
              <a:t>Классный час для 8 «А» класса</a:t>
            </a:r>
          </a:p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10Ваш цифровой след</a:t>
            </a:r>
          </a:p>
          <a:p>
            <a:pPr algn="ctr"/>
            <a:r>
              <a:rPr sz="2000"/>
              <a:t>**Что такое цифровой след и почему он важен?**</a:t>
            </a:r>
          </a:p>
          <a:p>
            <a:pPr algn="ctr"/>
          </a:p>
          <a:p>
            <a:pPr algn="ctr"/>
            <a:r>
              <a:rPr sz="2000"/>
              <a:t>**Цифровой след** – это вся информация о вас, которая остается в интернете в результате вашей активности.</a:t>
            </a:r>
          </a:p>
          <a:p>
            <a:pPr algn="ctr"/>
            <a:r>
              <a:rPr sz="2000"/>
              <a:t>*   Фотографии, которые вы выкладываете.</a:t>
            </a:r>
          </a:p>
          <a:p>
            <a:pPr algn="ctr"/>
            <a:r>
              <a:rPr sz="2000"/>
              <a:t>*   Комментарии и лайки.</a:t>
            </a:r>
          </a:p>
          <a:p>
            <a:pPr algn="ctr"/>
            <a:r>
              <a:rPr sz="2000"/>
              <a:t>*   Посты и репосты.</a:t>
            </a:r>
          </a:p>
          <a:p>
            <a:pPr algn="ctr"/>
            <a:r>
              <a:rPr sz="2000"/>
              <a:t>*   История поиска.</a:t>
            </a:r>
          </a:p>
          <a:p>
            <a:pPr algn="ctr"/>
          </a:p>
          <a:p>
            <a:pPr algn="ctr"/>
            <a:r>
              <a:rPr sz="2000"/>
              <a:t>**Задумайся!** Через 5-10 лет, когда ты будешь поступать в вуз или устраиваться на работу, твой цифровой след могут увидеть. Каким ты хочешь, чтобы тебя увидели в будущем?</a:t>
            </a:r>
          </a:p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11Практическая работа</a:t>
            </a:r>
          </a:p>
          <a:p>
            <a:pPr algn="ctr"/>
            <a:r>
              <a:rPr sz="2000"/>
              <a:t>**Создаем «Кодекс безопасности 8А»**</a:t>
            </a:r>
          </a:p>
          <a:p>
            <a:pPr algn="ctr"/>
          </a:p>
          <a:p>
            <a:pPr algn="ctr"/>
            <a:r>
              <a:rPr sz="2000"/>
              <a:t>**Задание для групп:**</a:t>
            </a:r>
          </a:p>
          <a:p>
            <a:pPr algn="ctr"/>
            <a:r>
              <a:rPr sz="2000"/>
              <a:t>1.  Разделитесь на группы.</a:t>
            </a:r>
          </a:p>
          <a:p>
            <a:pPr algn="ctr"/>
            <a:r>
              <a:rPr sz="2000"/>
              <a:t>2.  Получите карточку с описанием проблемной ситуации.</a:t>
            </a:r>
          </a:p>
          <a:p>
            <a:pPr algn="ctr"/>
            <a:r>
              <a:rPr sz="2000"/>
              <a:t>3.  Обсудите ее в группе, отвечая на вопросы на карточке.</a:t>
            </a:r>
          </a:p>
          <a:p>
            <a:pPr algn="ctr"/>
            <a:r>
              <a:rPr sz="2000"/>
              <a:t>4.  Сформулируйте 1-2 четких и понятных правила для нашего общего «Кодекса безопасности», которые помогут избежать подобных проблем.</a:t>
            </a:r>
          </a:p>
          <a:p>
            <a:pPr algn="ctr"/>
            <a:r>
              <a:rPr sz="2000"/>
              <a:t>5.  Подготовьтесь представить ваши правила всему классу.</a:t>
            </a:r>
          </a:p>
          <a:p>
            <a:pPr algn="ctr"/>
          </a:p>
          <a:p>
            <a:pPr algn="ctr"/>
            <a:r>
              <a:rPr sz="2000"/>
              <a:t>**У вас есть 10 минут!**</a:t>
            </a:r>
          </a:p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12Подводим итоги</a:t>
            </a:r>
          </a:p>
          <a:p>
            <a:pPr algn="ctr"/>
            <a:r>
              <a:rPr sz="2000"/>
              <a:t>**Наш Кодекс Безопасности и рефлексия**</a:t>
            </a:r>
          </a:p>
          <a:p>
            <a:pPr algn="ctr"/>
          </a:p>
          <a:p>
            <a:pPr algn="ctr"/>
            <a:r>
              <a:rPr sz="2000"/>
              <a:t>*Здесь учитель записывает на доске или на слайде правила, предложенные группами.*</a:t>
            </a:r>
          </a:p>
          <a:p>
            <a:pPr algn="ctr"/>
          </a:p>
          <a:p>
            <a:pPr algn="ctr"/>
            <a:r>
              <a:rPr sz="2000"/>
              <a:t>**А теперь ответьте на вопросы:**</a:t>
            </a:r>
          </a:p>
          <a:p>
            <a:pPr algn="ctr"/>
            <a:r>
              <a:rPr sz="2000"/>
              <a:t>*   Что нового вы сегодня узнали о безопасности в интернете?</a:t>
            </a:r>
          </a:p>
          <a:p>
            <a:pPr algn="ctr"/>
            <a:r>
              <a:rPr sz="2000"/>
              <a:t>*   Какое правило из нашего общего кодекса вы считаете самым важным лично для себя?</a:t>
            </a:r>
          </a:p>
          <a:p>
            <a:pPr algn="ctr"/>
            <a:r>
              <a:rPr sz="2000"/>
              <a:t>*   Какая информация заставила вас задуматься больше всего?</a:t>
            </a:r>
          </a:p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400"/>
              <a:t>13Финальный слайд</a:t>
            </a:r>
          </a:p>
          <a:p>
            <a:pPr algn="ctr"/>
            <a:r>
              <a:rPr sz="2400"/>
              <a:t>**Спасибо за работу!**</a:t>
            </a:r>
          </a:p>
          <a:p>
            <a:pPr algn="ctr"/>
          </a:p>
          <a:p>
            <a:pPr algn="ctr"/>
            <a:r>
              <a:rPr sz="2400"/>
              <a:t>Интернет – это мощный инструмент. Используйте его с умом, уважением к себе и другим!</a:t>
            </a:r>
          </a:p>
          <a:p>
            <a:pPr algn="ctr"/>
          </a:p>
          <a:p>
            <a:pPr algn="ctr"/>
            <a:r>
              <a:rPr sz="2400"/>
              <a:t>**Будьте умными и ответственными пользователями сети!**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2Введение в тему</a:t>
            </a:r>
          </a:p>
          <a:p>
            <a:pPr algn="ctr"/>
            <a:r>
              <a:rPr sz="2000"/>
              <a:t>**Интернет: друг или враг?**</a:t>
            </a:r>
          </a:p>
          <a:p>
            <a:pPr algn="ctr"/>
          </a:p>
          <a:p>
            <a:pPr algn="ctr"/>
            <a:r>
              <a:rPr sz="2000"/>
              <a:t>Давайте подумаем вместе!</a:t>
            </a:r>
          </a:p>
          <a:p>
            <a:pPr algn="ctr"/>
            <a:r>
              <a:rPr sz="2000"/>
              <a:t>*   Поднимите руки, кто сегодня уже заходил в интернет?</a:t>
            </a:r>
          </a:p>
          <a:p>
            <a:pPr algn="ctr"/>
            <a:r>
              <a:rPr sz="2000"/>
              <a:t>*   Кто из вас пользуется социальными сетями каждый день?</a:t>
            </a:r>
          </a:p>
          <a:p>
            <a:pPr algn="ctr"/>
            <a:r>
              <a:rPr sz="2000"/>
              <a:t>*   Как вы считаете, интернет приносит больше пользы или вреда?</a:t>
            </a:r>
          </a:p>
          <a:p>
            <a:pPr algn="ctr"/>
          </a:p>
          <a:p>
            <a:pPr algn="ctr"/>
            <a:r>
              <a:rPr sz="2000"/>
              <a:t>Сегодня мы научимся делать наше путешествие по сети максимально безопасным!</a:t>
            </a:r>
          </a:p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3Что такое цифровая гигиена?</a:t>
            </a:r>
          </a:p>
          <a:p>
            <a:pPr algn="ctr"/>
            <a:r>
              <a:rPr sz="2000"/>
              <a:t>**Правила выживания в цифровом городе**</a:t>
            </a:r>
          </a:p>
          <a:p>
            <a:pPr algn="ctr"/>
          </a:p>
          <a:p>
            <a:pPr algn="ctr"/>
            <a:r>
              <a:rPr sz="2000"/>
              <a:t>Представьте, что Интернет – это огромный город.</a:t>
            </a:r>
          </a:p>
          <a:p>
            <a:pPr algn="ctr"/>
            <a:r>
              <a:rPr sz="2000"/>
              <a:t>*   **Светлые проспекты:** образовательные сайты, онлайн-библиотеки, виртуальные музеи.</a:t>
            </a:r>
          </a:p>
          <a:p>
            <a:pPr algn="ctr"/>
            <a:r>
              <a:rPr sz="2000"/>
              <a:t>*   **Шумные площади:** социальные сети, форумы, чаты для общения.</a:t>
            </a:r>
          </a:p>
          <a:p>
            <a:pPr algn="ctr"/>
            <a:r>
              <a:rPr sz="2000"/>
              <a:t>*   **Темные переулки:** места, где можно столкнуться с мошенниками и другими опасностями.</a:t>
            </a:r>
          </a:p>
          <a:p>
            <a:pPr algn="ctr"/>
          </a:p>
          <a:p>
            <a:pPr algn="ctr"/>
            <a:r>
              <a:rPr sz="2000"/>
              <a:t>**Цифровая гигиена** – это набор правил, который помогает гулять по этому городу безопасно и с пользой.</a:t>
            </a:r>
          </a:p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4Угроза №1: Персональные данные</a:t>
            </a:r>
          </a:p>
          <a:p>
            <a:pPr algn="ctr"/>
            <a:r>
              <a:rPr sz="2000"/>
              <a:t>**Ваши персональные данные – это сокровище!**</a:t>
            </a:r>
          </a:p>
          <a:p>
            <a:pPr algn="ctr"/>
          </a:p>
          <a:p>
            <a:pPr algn="ctr"/>
            <a:r>
              <a:rPr sz="2000"/>
              <a:t>**Что это такое?**</a:t>
            </a:r>
          </a:p>
          <a:p>
            <a:pPr algn="ctr"/>
            <a:r>
              <a:rPr sz="2000"/>
              <a:t>*   Имя и фамилия</a:t>
            </a:r>
          </a:p>
          <a:p>
            <a:pPr algn="ctr"/>
            <a:r>
              <a:rPr sz="2000"/>
              <a:t>*   Номер телефона и домашний адрес</a:t>
            </a:r>
          </a:p>
          <a:p>
            <a:pPr algn="ctr"/>
            <a:r>
              <a:rPr sz="2000"/>
              <a:t>*   Номер школы</a:t>
            </a:r>
          </a:p>
          <a:p>
            <a:pPr algn="ctr"/>
            <a:r>
              <a:rPr sz="2000"/>
              <a:t>*   Пароли от аккаунтов</a:t>
            </a:r>
          </a:p>
          <a:p>
            <a:pPr algn="ctr"/>
            <a:r>
              <a:rPr sz="2000"/>
              <a:t>*   Данные банковских карт (ваших или родителей)</a:t>
            </a:r>
          </a:p>
          <a:p>
            <a:pPr algn="ctr"/>
          </a:p>
          <a:p>
            <a:pPr algn="ctr"/>
            <a:r>
              <a:rPr sz="2000"/>
              <a:t>**Почему это сокровище?** Мошенники охотятся за этой информацией, чтобы украсть деньги, шантажировать или выдать себя за вас.</a:t>
            </a:r>
          </a:p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5Правило светофора</a:t>
            </a:r>
          </a:p>
          <a:p>
            <a:pPr algn="ctr"/>
            <a:r>
              <a:rPr sz="2000"/>
              <a:t>**Как защитить свои данные? Используй «Правило светофора»!**</a:t>
            </a:r>
          </a:p>
          <a:p>
            <a:pPr algn="ctr"/>
          </a:p>
          <a:p>
            <a:pPr algn="ctr"/>
            <a:r>
              <a:rPr sz="2000"/>
              <a:t>🔴 **КРАСНЫЙ СВЕТ:** **НИКОГДА И НИКОМУ!**</a:t>
            </a:r>
          </a:p>
          <a:p>
            <a:pPr algn="ctr"/>
            <a:r>
              <a:rPr sz="2000"/>
              <a:t>Пароли, данные банковских карт, точный домашний адрес.</a:t>
            </a:r>
          </a:p>
          <a:p>
            <a:pPr algn="ctr"/>
          </a:p>
          <a:p>
            <a:pPr algn="ctr"/>
            <a:r>
              <a:rPr sz="2000"/>
              <a:t>🟡 **ЖЕЛТЫЙ СВЕТ:** **ПОДУМАЙ ДВАЖДЫ!**</a:t>
            </a:r>
          </a:p>
          <a:p>
            <a:pPr algn="ctr"/>
            <a:r>
              <a:rPr sz="2000"/>
              <a:t>Номер телефона, номер школы, фото с геолокацией дома. Спроси себя: «Зачем им эта информация?»</a:t>
            </a:r>
          </a:p>
          <a:p>
            <a:pPr algn="ctr"/>
          </a:p>
          <a:p>
            <a:pPr algn="ctr"/>
            <a:r>
              <a:rPr sz="2000"/>
              <a:t>🟢 **ЗЕЛЕНЫЙ СВЕТ:** **МОЖНО, НО ОСТОРОЖНО!**</a:t>
            </a:r>
          </a:p>
          <a:p>
            <a:pPr algn="ctr"/>
            <a:r>
              <a:rPr sz="2000"/>
              <a:t>Имя или никнейм, увлечения, мнения о фильмах. Помни: всё, что ты публикуешь, остается в сети навсегда.</a:t>
            </a:r>
          </a:p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6Угроза №2: Кибербуллинг</a:t>
            </a:r>
          </a:p>
          <a:p>
            <a:pPr algn="ctr"/>
            <a:r>
              <a:rPr sz="2000"/>
              <a:t>**Кибербуллинг – травля в сети**</a:t>
            </a:r>
          </a:p>
          <a:p>
            <a:pPr algn="ctr"/>
          </a:p>
          <a:p>
            <a:pPr algn="ctr"/>
            <a:r>
              <a:rPr sz="2000"/>
              <a:t>**Кибербуллинг** – это умышленные оскорбления, угрозы, унижения с помощью сообщений, комментариев или постов в интернете.</a:t>
            </a:r>
          </a:p>
          <a:p>
            <a:pPr algn="ctr"/>
          </a:p>
          <a:p>
            <a:pPr algn="ctr"/>
            <a:r>
              <a:rPr sz="2000"/>
              <a:t>*   Это не шутка.</a:t>
            </a:r>
          </a:p>
          <a:p>
            <a:pPr algn="ctr"/>
            <a:r>
              <a:rPr sz="2000"/>
              <a:t>*   Это больно и несправедливо.</a:t>
            </a:r>
          </a:p>
          <a:p>
            <a:pPr algn="ctr"/>
            <a:r>
              <a:rPr sz="2000"/>
              <a:t>*   Молчать – худшее решение.</a:t>
            </a:r>
          </a:p>
          <a:p>
            <a:pPr algn="ctr"/>
          </a:p>
          <a:p>
            <a:pPr algn="ctr"/>
            <a:r>
              <a:rPr sz="2000"/>
              <a:t>**Важный факт:** По данным исследований, около 59% подростков хотя бы раз сталкивались с кибербуллингом.</a:t>
            </a:r>
          </a:p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7Что делать, если ты столкнулся с кибербуллингом?</a:t>
            </a:r>
          </a:p>
          <a:p>
            <a:pPr algn="ctr"/>
            <a:r>
              <a:rPr sz="2000"/>
              <a:t>**Алгоритм «С.Б.Р.»**</a:t>
            </a:r>
          </a:p>
          <a:p>
            <a:pPr algn="ctr"/>
          </a:p>
          <a:p>
            <a:pPr algn="ctr"/>
            <a:r>
              <a:rPr sz="2000"/>
              <a:t>Запомни три простых шага:</a:t>
            </a:r>
          </a:p>
          <a:p>
            <a:pPr algn="ctr"/>
          </a:p>
          <a:p>
            <a:pPr algn="ctr"/>
            <a:r>
              <a:rPr sz="2000"/>
              <a:t>**С – Скриншот.** Сделай снимок экрана с оскорблениями. Это твое доказательство.</a:t>
            </a:r>
          </a:p>
          <a:p>
            <a:pPr algn="ctr"/>
          </a:p>
          <a:p>
            <a:pPr algn="ctr"/>
            <a:r>
              <a:rPr sz="2000"/>
              <a:t>**Б – Блок.** Не вступай в перепалку. Просто заблокируй обидчика. Твоя цель – прекратить это, а не победить в споре.</a:t>
            </a:r>
          </a:p>
          <a:p>
            <a:pPr algn="ctr"/>
          </a:p>
          <a:p>
            <a:pPr algn="ctr"/>
            <a:r>
              <a:rPr sz="2000"/>
              <a:t>**Р – Расскажи.** Обязательно расскажи взрослому, которому доверяешь: родителям, классному руководителю, школьному психологу. Ты не один!</a:t>
            </a:r>
          </a:p>
          <a:p>
            <a:pPr algn="ctr"/>
          </a:p>
          <a:p>
            <a:pPr algn="ctr"/>
            <a:r>
              <a:rPr sz="2000"/>
              <a:t>**И главное правило:** Никогда не участвуй в травле сам.</a:t>
            </a:r>
          </a:p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8Угроза №3: Фишинг и мошенничество</a:t>
            </a:r>
          </a:p>
          <a:p>
            <a:pPr algn="ctr"/>
            <a:r>
              <a:rPr sz="2000"/>
              <a:t>**Бесплатный сыр только в мышеловке**</a:t>
            </a:r>
          </a:p>
          <a:p>
            <a:pPr algn="ctr"/>
          </a:p>
          <a:p>
            <a:pPr algn="ctr"/>
            <a:r>
              <a:rPr sz="2000"/>
              <a:t>**Фишинг** – это вид интернет-мошенничества, цель которого — выманить у вас конфиденциальные данные (логины, пароли, данные карт).</a:t>
            </a:r>
          </a:p>
          <a:p>
            <a:pPr algn="ctr"/>
          </a:p>
          <a:p>
            <a:pPr algn="ctr"/>
            <a:r>
              <a:rPr sz="2000"/>
              <a:t>**Как это выглядит?**</a:t>
            </a:r>
          </a:p>
          <a:p>
            <a:pPr algn="ctr"/>
            <a:r>
              <a:rPr sz="2000"/>
              <a:t>Вам приходит сообщение: «Вы выиграли iPhone!», «Ваш аккаунт будет заблокирован!», «Получите 1000 голосов бесплатно!». Для этого просят перейти по ссылке и ввести свои данные.</a:t>
            </a:r>
          </a:p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85800"/>
            <a:ext cx="7315200" cy="5486400"/>
          </a:xfrm>
          <a:prstGeom prst="rect">
            <a:avLst/>
          </a:prstGeom>
          <a:noFill/>
        </p:spPr>
        <p:txBody>
          <a:bodyPr wrap="square" lIns="127000" rIns="127000" tIns="127000" bIns="127000" anchor="ctr">
            <a:spAutoFit/>
          </a:bodyPr>
          <a:lstStyle/>
          <a:p/>
          <a:p>
            <a:pPr algn="ctr"/>
            <a:r>
              <a:rPr sz="2000"/>
              <a:t>9Как не попасться на удочку мошенников?</a:t>
            </a:r>
          </a:p>
          <a:p>
            <a:pPr algn="ctr"/>
            <a:r>
              <a:rPr sz="2000"/>
              <a:t>**Простые правила защиты от фишинга**</a:t>
            </a:r>
          </a:p>
          <a:p>
            <a:pPr algn="ctr"/>
          </a:p>
          <a:p>
            <a:pPr algn="ctr"/>
            <a:r>
              <a:rPr sz="2000"/>
              <a:t>*   **Не верьте в халяву.** Никто не раздает дорогие призы или большие деньги просто так.</a:t>
            </a:r>
          </a:p>
          <a:p>
            <a:pPr algn="ctr"/>
            <a:r>
              <a:rPr sz="2000"/>
              <a:t>*   **Проверяйте ссылки.** Прежде чем кликнуть, посмотрите, куда она ведет. Адрес сайта должен быть знакомым и без ошибок (например, `vk.com`, а не `vk-login.com`).</a:t>
            </a:r>
          </a:p>
          <a:p>
            <a:pPr algn="ctr"/>
            <a:r>
              <a:rPr sz="2000"/>
              <a:t>*   **Не вводите пароли на подозрительных сайтах.** Если есть хоть малейшее сомнение – просто закройте страницу.</a:t>
            </a:r>
          </a:p>
          <a:p>
            <a:pPr algn="ctr"/>
            <a:r>
              <a:rPr sz="2000"/>
              <a:t>*   **Используйте двухфакторную аутентификацию**, где это возможно. Это дополнительный уровень защиты вашего аккаунта.</a:t>
            </a:r>
          </a:p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